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3" r:id="rId2"/>
  </p:sldMasterIdLst>
  <p:notesMasterIdLst>
    <p:notesMasterId r:id="rId20"/>
  </p:notesMasterIdLst>
  <p:handoutMasterIdLst>
    <p:handoutMasterId r:id="rId21"/>
  </p:handoutMasterIdLst>
  <p:sldIdLst>
    <p:sldId id="511" r:id="rId3"/>
    <p:sldId id="367" r:id="rId4"/>
    <p:sldId id="953" r:id="rId5"/>
    <p:sldId id="954" r:id="rId6"/>
    <p:sldId id="955" r:id="rId7"/>
    <p:sldId id="956" r:id="rId8"/>
    <p:sldId id="957" r:id="rId9"/>
    <p:sldId id="958" r:id="rId10"/>
    <p:sldId id="960" r:id="rId11"/>
    <p:sldId id="959" r:id="rId12"/>
    <p:sldId id="962" r:id="rId13"/>
    <p:sldId id="963" r:id="rId14"/>
    <p:sldId id="964" r:id="rId15"/>
    <p:sldId id="965" r:id="rId16"/>
    <p:sldId id="968" r:id="rId17"/>
    <p:sldId id="966" r:id="rId18"/>
    <p:sldId id="967" r:id="rId19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ede Ji" initials="YJ" lastIdx="1" clrIdx="0">
    <p:extLst>
      <p:ext uri="{19B8F6BF-5375-455C-9EA6-DF929625EA0E}">
        <p15:presenceInfo xmlns:p15="http://schemas.microsoft.com/office/powerpoint/2012/main" userId="S::yji@kryptowire.onmicrosoft.com::4ed491a9-e2b5-489a-84e9-e2b5cd4b71fd" providerId="AD"/>
      </p:ext>
    </p:extLst>
  </p:cmAuthor>
  <p:cmAuthor id="2" name="Mohamed Elsabagh" initials="" lastIdx="12" clrIdx="1"/>
  <p:cmAuthor id="3" name="Yuede Ji" initials="" lastIdx="8" clrIdx="2"/>
  <p:cmAuthor id="4" name="Ji, Yuede" initials="JY" lastIdx="1" clrIdx="3">
    <p:extLst>
      <p:ext uri="{19B8F6BF-5375-455C-9EA6-DF929625EA0E}">
        <p15:presenceInfo xmlns:p15="http://schemas.microsoft.com/office/powerpoint/2012/main" userId="S::yuede.ji@unt.edu::88091f68-bff2-4cb3-a772-cabcceb495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FEFDD"/>
    <a:srgbClr val="E2EFE0"/>
    <a:srgbClr val="8597FF"/>
    <a:srgbClr val="F4D5F5"/>
    <a:srgbClr val="9437FF"/>
    <a:srgbClr val="EACAF2"/>
    <a:srgbClr val="FF85FF"/>
    <a:srgbClr val="FF9300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8"/>
    <p:restoredTop sz="79726" autoAdjust="0"/>
  </p:normalViewPr>
  <p:slideViewPr>
    <p:cSldViewPr snapToGrid="0" snapToObjects="1">
      <p:cViewPr varScale="1">
        <p:scale>
          <a:sx n="73" d="100"/>
          <a:sy n="73" d="100"/>
        </p:scale>
        <p:origin x="1244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E80E2-6647-6341-AA28-6B6DBA7B4538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8692A-1C5F-1042-9170-AE989ADC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339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4720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1pPr>
    <a:lvl2pPr indent="1143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2pPr>
    <a:lvl3pPr indent="2286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3pPr>
    <a:lvl4pPr indent="3429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4pPr>
    <a:lvl5pPr indent="4572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5pPr>
    <a:lvl6pPr indent="5715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6pPr>
    <a:lvl7pPr indent="6858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7pPr>
    <a:lvl8pPr indent="8001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8pPr>
    <a:lvl9pPr indent="9144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the introduction. </a:t>
            </a:r>
          </a:p>
          <a:p>
            <a:r>
              <a:rPr lang="en-US" dirty="0"/>
              <a:t>Good morning everyone. Today, I'm glad to share our works on </a:t>
            </a:r>
            <a:r>
              <a:rPr lang="en-US" dirty="0" err="1"/>
              <a:t>PeeK</a:t>
            </a:r>
            <a:r>
              <a:rPr lang="en-US" dirty="0"/>
              <a:t>: A Prune-Centric Approach for K Shortest Path Computation</a:t>
            </a:r>
            <a:r>
              <a:rPr lang="en-US" dirty="0">
                <a:solidFill>
                  <a:srgbClr val="0432FF"/>
                </a:solidFill>
              </a:rPr>
              <a:t>.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% Slow down</a:t>
            </a:r>
          </a:p>
          <a:p>
            <a:r>
              <a:rPr lang="en-US" dirty="0">
                <a:solidFill>
                  <a:srgbClr val="0432FF"/>
                </a:solidFill>
              </a:rPr>
              <a:t>% Stop for a while (less than one second) before switching to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56977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Graph is made up of vertex and edge. It is a natural representation for many real world applications. </a:t>
            </a:r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For example, in the social network, </a:t>
            </a:r>
            <a:r>
              <a:rPr lang="en-US" sz="1100" u="none" baseline="0" dirty="0">
                <a:latin typeface="Helvetica Neue"/>
                <a:ea typeface="Helvetica Neue"/>
                <a:cs typeface="Helvetica Neue"/>
                <a:sym typeface="Helvetica Neue"/>
              </a:rPr>
              <a:t>every person is a vertex, the connection between two persons is an edge. Together, they form a social network graph. In code analysis, taking every statement as a vertex, the control flows between them as an edge, you can get a control flow graph.</a:t>
            </a:r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u="none" baseline="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none" baseline="0" dirty="0">
                <a:latin typeface="Helvetica Neue"/>
                <a:ea typeface="Helvetica Neue"/>
                <a:cs typeface="Helvetica Neue"/>
                <a:sym typeface="Helvetica Neue"/>
              </a:rPr>
              <a:t>Graphs can also be found in many other applications, such as map and internet communication networks.</a:t>
            </a:r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none" baseline="0" dirty="0">
                <a:latin typeface="Helvetica Neue"/>
                <a:ea typeface="Helvetica Neue"/>
                <a:cs typeface="Helvetica Neue"/>
                <a:sym typeface="Helvetica Neue"/>
              </a:rPr>
              <a:t>Another example is the Internet communication network, every IP address is a vertex, the network connection between two IP addresses is an edge. Together, they form the network communication graph.</a:t>
            </a:r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u="none" baseline="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15084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SSSP means Single source shortest path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523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66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Twitter graph with K=8, make sure required vertices and edges for K=8 are kept, then randomly delete the other edges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42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44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23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 flipV="1">
            <a:off x="7494660" y="4959533"/>
            <a:ext cx="1" cy="1155065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" name="Shape 29"/>
          <p:cNvSpPr/>
          <p:nvPr/>
        </p:nvSpPr>
        <p:spPr>
          <a:xfrm>
            <a:off x="476250" y="6400800"/>
            <a:ext cx="11249487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0" name="Shape 30"/>
          <p:cNvSpPr/>
          <p:nvPr/>
        </p:nvSpPr>
        <p:spPr>
          <a:xfrm>
            <a:off x="476250" y="4660900"/>
            <a:ext cx="11250018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1" name="Shape 31"/>
          <p:cNvSpPr/>
          <p:nvPr/>
        </p:nvSpPr>
        <p:spPr>
          <a:xfrm flipV="1">
            <a:off x="7494660" y="4959533"/>
            <a:ext cx="1" cy="1155065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2" name="Shape 32"/>
          <p:cNvSpPr>
            <a:spLocks noGrp="1"/>
          </p:cNvSpPr>
          <p:nvPr>
            <p:ph type="body" sz="quarter" idx="13"/>
          </p:nvPr>
        </p:nvSpPr>
        <p:spPr>
          <a:xfrm>
            <a:off x="476250" y="4286694"/>
            <a:ext cx="6750050" cy="3547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00" i="1"/>
            </a:lvl1pPr>
          </a:lstStyle>
          <a:p>
            <a:r>
              <a:t>Lorem Ipsum Dolor</a:t>
            </a:r>
          </a:p>
        </p:txBody>
      </p:sp>
      <p:sp>
        <p:nvSpPr>
          <p:cNvPr id="33" name="Shape 33"/>
          <p:cNvSpPr>
            <a:spLocks noGrp="1"/>
          </p:cNvSpPr>
          <p:nvPr>
            <p:ph type="pic" idx="14"/>
          </p:nvPr>
        </p:nvSpPr>
        <p:spPr>
          <a:xfrm>
            <a:off x="475012" y="445404"/>
            <a:ext cx="11239501" cy="36639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76250" y="4699000"/>
            <a:ext cx="6750050" cy="167005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7766051" y="4699000"/>
            <a:ext cx="3975100" cy="167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  <a:lvl2pPr marL="0" indent="114300">
              <a:spcBef>
                <a:spcPts val="0"/>
              </a:spcBef>
              <a:buClrTx/>
              <a:buSzTx/>
              <a:buFontTx/>
              <a:buNone/>
              <a:defRPr sz="16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1600"/>
            </a:lvl3pPr>
            <a:lvl4pPr marL="0" indent="342900">
              <a:spcBef>
                <a:spcPts val="0"/>
              </a:spcBef>
              <a:buClrTx/>
              <a:buSzTx/>
              <a:buFontTx/>
              <a:buNone/>
              <a:defRPr sz="1600"/>
            </a:lvl4pPr>
            <a:lvl5pPr marL="0" indent="457200">
              <a:spcBef>
                <a:spcPts val="0"/>
              </a:spcBef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5988051" y="6508750"/>
            <a:ext cx="209551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5988051" y="6508750"/>
            <a:ext cx="209551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89196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71258" y="2984007"/>
            <a:ext cx="11249487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39" name="Shape 139"/>
          <p:cNvSpPr/>
          <p:nvPr/>
        </p:nvSpPr>
        <p:spPr>
          <a:xfrm>
            <a:off x="470992" y="1457863"/>
            <a:ext cx="11250018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3"/>
          </p:nvPr>
        </p:nvSpPr>
        <p:spPr>
          <a:xfrm>
            <a:off x="476250" y="2464244"/>
            <a:ext cx="6750050" cy="3547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00" i="1"/>
            </a:lvl1pPr>
          </a:lstStyle>
          <a:p>
            <a:r>
              <a:t>Lorem Ipsum Dolor</a:t>
            </a:r>
          </a:p>
        </p:txBody>
      </p:sp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470992" y="1400548"/>
            <a:ext cx="6750051" cy="167005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7766051" y="2914650"/>
            <a:ext cx="3975100" cy="167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  <a:lvl2pPr marL="0" indent="114300">
              <a:spcBef>
                <a:spcPts val="0"/>
              </a:spcBef>
              <a:buClrTx/>
              <a:buSzTx/>
              <a:buFontTx/>
              <a:buNone/>
              <a:defRPr sz="16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1600"/>
            </a:lvl3pPr>
            <a:lvl4pPr marL="0" indent="342900">
              <a:spcBef>
                <a:spcPts val="0"/>
              </a:spcBef>
              <a:buClrTx/>
              <a:buSzTx/>
              <a:buFontTx/>
              <a:buNone/>
              <a:defRPr sz="1600"/>
            </a:lvl4pPr>
            <a:lvl5pPr marL="0" indent="457200">
              <a:spcBef>
                <a:spcPts val="0"/>
              </a:spcBef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309" y="6136423"/>
            <a:ext cx="919358" cy="686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xfrm>
            <a:off x="5988051" y="6508750"/>
            <a:ext cx="209551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88051" y="6508750"/>
            <a:ext cx="209551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8813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 flipV="1">
            <a:off x="7494660" y="4959533"/>
            <a:ext cx="1" cy="1155065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9" name="Shape 29"/>
          <p:cNvSpPr/>
          <p:nvPr/>
        </p:nvSpPr>
        <p:spPr>
          <a:xfrm>
            <a:off x="476250" y="6400800"/>
            <a:ext cx="11249487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0" name="Shape 30"/>
          <p:cNvSpPr/>
          <p:nvPr/>
        </p:nvSpPr>
        <p:spPr>
          <a:xfrm>
            <a:off x="476250" y="4660900"/>
            <a:ext cx="11250018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1" name="Shape 31"/>
          <p:cNvSpPr/>
          <p:nvPr/>
        </p:nvSpPr>
        <p:spPr>
          <a:xfrm flipV="1">
            <a:off x="7494660" y="4959533"/>
            <a:ext cx="1" cy="1155065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32" name="Shape 32"/>
          <p:cNvSpPr>
            <a:spLocks noGrp="1"/>
          </p:cNvSpPr>
          <p:nvPr>
            <p:ph type="body" sz="quarter" idx="13"/>
          </p:nvPr>
        </p:nvSpPr>
        <p:spPr>
          <a:xfrm>
            <a:off x="476250" y="4286694"/>
            <a:ext cx="6750050" cy="3547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00" i="1"/>
            </a:lvl1pPr>
          </a:lstStyle>
          <a:p>
            <a:r>
              <a:t>Lorem Ipsum Dolor</a:t>
            </a:r>
          </a:p>
        </p:txBody>
      </p:sp>
      <p:sp>
        <p:nvSpPr>
          <p:cNvPr id="33" name="Shape 33"/>
          <p:cNvSpPr>
            <a:spLocks noGrp="1"/>
          </p:cNvSpPr>
          <p:nvPr>
            <p:ph type="pic" idx="14"/>
          </p:nvPr>
        </p:nvSpPr>
        <p:spPr>
          <a:xfrm>
            <a:off x="475012" y="445404"/>
            <a:ext cx="11239501" cy="36639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76250" y="4699000"/>
            <a:ext cx="6750050" cy="167005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7766051" y="4699000"/>
            <a:ext cx="3975100" cy="167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  <a:lvl2pPr marL="0" indent="114300">
              <a:spcBef>
                <a:spcPts val="0"/>
              </a:spcBef>
              <a:buClrTx/>
              <a:buSzTx/>
              <a:buFontTx/>
              <a:buNone/>
              <a:defRPr sz="16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1600"/>
            </a:lvl3pPr>
            <a:lvl4pPr marL="0" indent="342900">
              <a:spcBef>
                <a:spcPts val="0"/>
              </a:spcBef>
              <a:buClrTx/>
              <a:buSzTx/>
              <a:buFontTx/>
              <a:buNone/>
              <a:defRPr sz="1600"/>
            </a:lvl4pPr>
            <a:lvl5pPr marL="0" indent="457200">
              <a:spcBef>
                <a:spcPts val="0"/>
              </a:spcBef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hape 65">
            <a:extLst>
              <a:ext uri="{FF2B5EF4-FFF2-40B4-BE49-F238E27FC236}">
                <a16:creationId xmlns:a16="http://schemas.microsoft.com/office/drawing/2014/main" id="{03C1D338-EAD7-FF47-AC9E-A076739161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7553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76251" y="2597150"/>
            <a:ext cx="11239500" cy="1670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  <a:sym typeface="Bodoni SvtyTwo ITC TT-Book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" name="Shape 65">
            <a:extLst>
              <a:ext uri="{FF2B5EF4-FFF2-40B4-BE49-F238E27FC236}">
                <a16:creationId xmlns:a16="http://schemas.microsoft.com/office/drawing/2014/main" id="{690D9D2B-1FD2-234C-B1C0-B55EDE3C67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53085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476250" y="3429000"/>
            <a:ext cx="53216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52" name="Shape 52"/>
          <p:cNvSpPr/>
          <p:nvPr/>
        </p:nvSpPr>
        <p:spPr>
          <a:xfrm>
            <a:off x="476251" y="1949450"/>
            <a:ext cx="5321547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53" name="Shape 53"/>
          <p:cNvSpPr>
            <a:spLocks noGrp="1"/>
          </p:cNvSpPr>
          <p:nvPr>
            <p:ph type="body" sz="quarter" idx="13"/>
          </p:nvPr>
        </p:nvSpPr>
        <p:spPr>
          <a:xfrm>
            <a:off x="476250" y="1524888"/>
            <a:ext cx="5321300" cy="35471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00" i="1"/>
            </a:lvl1pPr>
          </a:lstStyle>
          <a:p>
            <a:r>
              <a:t>Lorem Ipsum Dolor</a:t>
            </a:r>
          </a:p>
        </p:txBody>
      </p:sp>
      <p:sp>
        <p:nvSpPr>
          <p:cNvPr id="54" name="Shape 54"/>
          <p:cNvSpPr>
            <a:spLocks noGrp="1"/>
          </p:cNvSpPr>
          <p:nvPr>
            <p:ph type="pic" sz="half" idx="14"/>
          </p:nvPr>
        </p:nvSpPr>
        <p:spPr>
          <a:xfrm>
            <a:off x="6318061" y="474663"/>
            <a:ext cx="5270501" cy="589915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476250" y="1987550"/>
            <a:ext cx="5321300" cy="1403350"/>
          </a:xfrm>
          <a:prstGeom prst="rect">
            <a:avLst/>
          </a:prstGeom>
        </p:spPr>
        <p:txBody>
          <a:bodyPr/>
          <a:lstStyle>
            <a:lvl1pPr algn="l">
              <a:defRPr sz="3900"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476250" y="3543300"/>
            <a:ext cx="5321300" cy="28194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  <a:lvl2pPr marL="0" indent="114300">
              <a:spcBef>
                <a:spcPts val="0"/>
              </a:spcBef>
              <a:buClrTx/>
              <a:buSzTx/>
              <a:buFontTx/>
              <a:buNone/>
              <a:defRPr sz="16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1600"/>
            </a:lvl3pPr>
            <a:lvl4pPr marL="0" indent="342900">
              <a:spcBef>
                <a:spcPts val="0"/>
              </a:spcBef>
              <a:buClrTx/>
              <a:buSzTx/>
              <a:buFontTx/>
              <a:buNone/>
              <a:defRPr sz="1600"/>
            </a:lvl4pPr>
            <a:lvl5pPr marL="0" indent="457200">
              <a:spcBef>
                <a:spcPts val="0"/>
              </a:spcBef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65">
            <a:extLst>
              <a:ext uri="{FF2B5EF4-FFF2-40B4-BE49-F238E27FC236}">
                <a16:creationId xmlns:a16="http://schemas.microsoft.com/office/drawing/2014/main" id="{9E510A24-1644-1946-B441-5C0B03AB2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36674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" name="Shape 65">
            <a:extLst>
              <a:ext uri="{FF2B5EF4-FFF2-40B4-BE49-F238E27FC236}">
                <a16:creationId xmlns:a16="http://schemas.microsoft.com/office/drawing/2014/main" id="{8E2B3BEA-5D65-0E40-97DC-2E90328650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5098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476251" y="989857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76251" y="82361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476251" y="120079"/>
            <a:ext cx="11239500" cy="83185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433FF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616072" y="1240331"/>
            <a:ext cx="11239501" cy="4858844"/>
          </a:xfrm>
          <a:prstGeom prst="rect">
            <a:avLst/>
          </a:prstGeom>
        </p:spPr>
        <p:txBody>
          <a:bodyPr/>
          <a:lstStyle>
            <a:lvl1pPr marL="3048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1pPr>
            <a:lvl2pPr marL="6096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2pPr>
            <a:lvl3pPr marL="9144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3pPr>
            <a:lvl4pPr marL="12192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4pPr>
            <a:lvl5pPr marL="15240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9" name="Shape 65"/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10367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476251" y="989857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76251" y="82361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476251" y="120079"/>
            <a:ext cx="11239500" cy="83185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433FF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616072" y="1240331"/>
            <a:ext cx="11239501" cy="4858844"/>
          </a:xfrm>
          <a:prstGeom prst="rect">
            <a:avLst/>
          </a:prstGeom>
        </p:spPr>
        <p:txBody>
          <a:bodyPr/>
          <a:lstStyle>
            <a:lvl1pPr marL="3048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1pPr>
            <a:lvl2pPr marL="6096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2pPr>
            <a:lvl3pPr marL="9144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3pPr>
            <a:lvl4pPr marL="12192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4pPr>
            <a:lvl5pPr marL="15240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" name="Shape 65">
            <a:extLst>
              <a:ext uri="{FF2B5EF4-FFF2-40B4-BE49-F238E27FC236}">
                <a16:creationId xmlns:a16="http://schemas.microsoft.com/office/drawing/2014/main" id="{529972CF-4B97-034B-84BD-87D3A80BBC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87164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76251" y="15240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85" name="Shape 85"/>
          <p:cNvSpPr/>
          <p:nvPr/>
        </p:nvSpPr>
        <p:spPr>
          <a:xfrm>
            <a:off x="476251" y="4445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86" name="Shape 86"/>
          <p:cNvSpPr>
            <a:spLocks noGrp="1"/>
          </p:cNvSpPr>
          <p:nvPr>
            <p:ph type="pic" sz="half" idx="13"/>
          </p:nvPr>
        </p:nvSpPr>
        <p:spPr>
          <a:xfrm>
            <a:off x="6318251" y="1868201"/>
            <a:ext cx="5397500" cy="44640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476250" y="1898650"/>
            <a:ext cx="5454650" cy="4464050"/>
          </a:xfrm>
          <a:prstGeom prst="rect">
            <a:avLst/>
          </a:prstGeom>
        </p:spPr>
        <p:txBody>
          <a:bodyPr/>
          <a:lstStyle>
            <a:lvl1pPr marL="254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508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762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1016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1270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65">
            <a:extLst>
              <a:ext uri="{FF2B5EF4-FFF2-40B4-BE49-F238E27FC236}">
                <a16:creationId xmlns:a16="http://schemas.microsoft.com/office/drawing/2014/main" id="{91091983-7D18-094E-AFC6-12BB572E5E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4095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76251" y="2597150"/>
            <a:ext cx="11239500" cy="1670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  <a:sym typeface="Bodoni SvtyTwo ITC TT-Book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5988050" y="6592729"/>
            <a:ext cx="440742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76251" y="889000"/>
            <a:ext cx="11239500" cy="50736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65">
            <a:extLst>
              <a:ext uri="{FF2B5EF4-FFF2-40B4-BE49-F238E27FC236}">
                <a16:creationId xmlns:a16="http://schemas.microsoft.com/office/drawing/2014/main" id="{6B81D953-A4E6-B14D-B583-82393B7446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95240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sz="quarter" idx="13"/>
          </p:nvPr>
        </p:nvSpPr>
        <p:spPr>
          <a:xfrm>
            <a:off x="6281350" y="3393907"/>
            <a:ext cx="5362901" cy="29527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sz="quarter" idx="14"/>
          </p:nvPr>
        </p:nvSpPr>
        <p:spPr>
          <a:xfrm>
            <a:off x="6284334" y="444500"/>
            <a:ext cx="5365751" cy="2476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half" idx="15"/>
          </p:nvPr>
        </p:nvSpPr>
        <p:spPr>
          <a:xfrm>
            <a:off x="436569" y="444500"/>
            <a:ext cx="5397501" cy="5905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" name="Shape 65">
            <a:extLst>
              <a:ext uri="{FF2B5EF4-FFF2-40B4-BE49-F238E27FC236}">
                <a16:creationId xmlns:a16="http://schemas.microsoft.com/office/drawing/2014/main" id="{DFBD6589-7A9D-8F44-8E6E-34B77BA040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90681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" name="Shape 65">
            <a:extLst>
              <a:ext uri="{FF2B5EF4-FFF2-40B4-BE49-F238E27FC236}">
                <a16:creationId xmlns:a16="http://schemas.microsoft.com/office/drawing/2014/main" id="{68593B4A-DD4E-E143-9654-F2F7E8825A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178198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71485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71258" y="2984007"/>
            <a:ext cx="11249487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39" name="Shape 139"/>
          <p:cNvSpPr/>
          <p:nvPr/>
        </p:nvSpPr>
        <p:spPr>
          <a:xfrm>
            <a:off x="470992" y="1457863"/>
            <a:ext cx="11250018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3"/>
          </p:nvPr>
        </p:nvSpPr>
        <p:spPr>
          <a:xfrm>
            <a:off x="476250" y="2464244"/>
            <a:ext cx="6750050" cy="3547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00" i="1"/>
            </a:lvl1pPr>
          </a:lstStyle>
          <a:p>
            <a:r>
              <a:t>Lorem Ipsum Dolor</a:t>
            </a:r>
          </a:p>
        </p:txBody>
      </p:sp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470992" y="1400548"/>
            <a:ext cx="6750051" cy="167005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7766051" y="2914650"/>
            <a:ext cx="3975100" cy="1670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  <a:lvl2pPr marL="0" indent="114300">
              <a:spcBef>
                <a:spcPts val="0"/>
              </a:spcBef>
              <a:buClrTx/>
              <a:buSzTx/>
              <a:buFontTx/>
              <a:buNone/>
              <a:defRPr sz="16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1600"/>
            </a:lvl3pPr>
            <a:lvl4pPr marL="0" indent="342900">
              <a:spcBef>
                <a:spcPts val="0"/>
              </a:spcBef>
              <a:buClrTx/>
              <a:buSzTx/>
              <a:buFontTx/>
              <a:buNone/>
              <a:defRPr sz="1600"/>
            </a:lvl4pPr>
            <a:lvl5pPr marL="0" indent="457200">
              <a:spcBef>
                <a:spcPts val="0"/>
              </a:spcBef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65">
            <a:extLst>
              <a:ext uri="{FF2B5EF4-FFF2-40B4-BE49-F238E27FC236}">
                <a16:creationId xmlns:a16="http://schemas.microsoft.com/office/drawing/2014/main" id="{A551A5FF-6D02-FE47-BAA4-71B3928BD6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432978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hape 65">
            <a:extLst>
              <a:ext uri="{FF2B5EF4-FFF2-40B4-BE49-F238E27FC236}">
                <a16:creationId xmlns:a16="http://schemas.microsoft.com/office/drawing/2014/main" id="{164E11EF-6754-7A48-A157-77B1B901B2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21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476250" y="3429000"/>
            <a:ext cx="53216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52" name="Shape 52"/>
          <p:cNvSpPr/>
          <p:nvPr/>
        </p:nvSpPr>
        <p:spPr>
          <a:xfrm>
            <a:off x="476251" y="1949450"/>
            <a:ext cx="5321547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53" name="Shape 53"/>
          <p:cNvSpPr>
            <a:spLocks noGrp="1"/>
          </p:cNvSpPr>
          <p:nvPr>
            <p:ph type="body" sz="quarter" idx="13"/>
          </p:nvPr>
        </p:nvSpPr>
        <p:spPr>
          <a:xfrm>
            <a:off x="476250" y="1524888"/>
            <a:ext cx="5321300" cy="35471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00" i="1"/>
            </a:lvl1pPr>
          </a:lstStyle>
          <a:p>
            <a:r>
              <a:t>Lorem Ipsum Dolor</a:t>
            </a:r>
          </a:p>
        </p:txBody>
      </p:sp>
      <p:sp>
        <p:nvSpPr>
          <p:cNvPr id="54" name="Shape 54"/>
          <p:cNvSpPr>
            <a:spLocks noGrp="1"/>
          </p:cNvSpPr>
          <p:nvPr>
            <p:ph type="pic" sz="half" idx="14"/>
          </p:nvPr>
        </p:nvSpPr>
        <p:spPr>
          <a:xfrm>
            <a:off x="6318061" y="474663"/>
            <a:ext cx="5270501" cy="589915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476250" y="1987550"/>
            <a:ext cx="5321300" cy="1403350"/>
          </a:xfrm>
          <a:prstGeom prst="rect">
            <a:avLst/>
          </a:prstGeom>
        </p:spPr>
        <p:txBody>
          <a:bodyPr/>
          <a:lstStyle>
            <a:lvl1pPr algn="l">
              <a:defRPr sz="3900"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476250" y="3543300"/>
            <a:ext cx="5321300" cy="28194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00"/>
            </a:lvl1pPr>
            <a:lvl2pPr marL="0" indent="114300">
              <a:spcBef>
                <a:spcPts val="0"/>
              </a:spcBef>
              <a:buClrTx/>
              <a:buSzTx/>
              <a:buFontTx/>
              <a:buNone/>
              <a:defRPr sz="16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1600"/>
            </a:lvl3pPr>
            <a:lvl4pPr marL="0" indent="342900">
              <a:spcBef>
                <a:spcPts val="0"/>
              </a:spcBef>
              <a:buClrTx/>
              <a:buSzTx/>
              <a:buFontTx/>
              <a:buNone/>
              <a:defRPr sz="1600"/>
            </a:lvl4pPr>
            <a:lvl5pPr marL="0" indent="457200">
              <a:spcBef>
                <a:spcPts val="0"/>
              </a:spcBef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5988051" y="6508750"/>
            <a:ext cx="209551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5978720" y="6604000"/>
            <a:ext cx="543379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476251" y="989857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76251" y="82361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476251" y="120079"/>
            <a:ext cx="11239500" cy="831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>
                <a:solidFill>
                  <a:srgbClr val="0433FF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616072" y="1240331"/>
            <a:ext cx="11239501" cy="4858844"/>
          </a:xfrm>
          <a:prstGeom prst="rect">
            <a:avLst/>
          </a:prstGeom>
        </p:spPr>
        <p:txBody>
          <a:bodyPr/>
          <a:lstStyle>
            <a:lvl1pPr marL="304800" indent="-304800"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1pPr>
            <a:lvl2pPr marL="609600" indent="-3048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2pPr>
            <a:lvl3pPr marL="914400" indent="-304800"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3pPr>
            <a:lvl4pPr marL="1219200" indent="-304800"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4pPr>
            <a:lvl5pPr marL="1524000" indent="-304800"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  <a:sym typeface="Palatino Linotype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9" name="Shape 65"/>
          <p:cNvSpPr>
            <a:spLocks noGrp="1"/>
          </p:cNvSpPr>
          <p:nvPr>
            <p:ph type="sldNum" sz="quarter" idx="2"/>
          </p:nvPr>
        </p:nvSpPr>
        <p:spPr>
          <a:xfrm>
            <a:off x="5988050" y="6579866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  <p:pic>
        <p:nvPicPr>
          <p:cNvPr id="8" name="Google Shape;65;p1">
            <a:extLst>
              <a:ext uri="{FF2B5EF4-FFF2-40B4-BE49-F238E27FC236}">
                <a16:creationId xmlns:a16="http://schemas.microsoft.com/office/drawing/2014/main" id="{C79557C4-A7F4-5841-941F-8437A92ECD4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3636" r="13915" b="3251"/>
          <a:stretch/>
        </p:blipFill>
        <p:spPr>
          <a:xfrm>
            <a:off x="11167532" y="6165172"/>
            <a:ext cx="1024468" cy="684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56716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76251" y="15240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85" name="Shape 85"/>
          <p:cNvSpPr/>
          <p:nvPr/>
        </p:nvSpPr>
        <p:spPr>
          <a:xfrm>
            <a:off x="476251" y="4445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86" name="Shape 86"/>
          <p:cNvSpPr>
            <a:spLocks noGrp="1"/>
          </p:cNvSpPr>
          <p:nvPr>
            <p:ph type="pic" sz="half" idx="13"/>
          </p:nvPr>
        </p:nvSpPr>
        <p:spPr>
          <a:xfrm>
            <a:off x="6318251" y="1868201"/>
            <a:ext cx="5397500" cy="44640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476250" y="1898650"/>
            <a:ext cx="5454650" cy="4464050"/>
          </a:xfrm>
          <a:prstGeom prst="rect">
            <a:avLst/>
          </a:prstGeom>
        </p:spPr>
        <p:txBody>
          <a:bodyPr/>
          <a:lstStyle>
            <a:lvl1pPr marL="254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508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762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1016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1270000" indent="-254000">
              <a:spcBef>
                <a:spcPts val="1250"/>
              </a:spcBef>
              <a:buSzPct val="65000"/>
              <a:defRPr sz="21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5988051" y="6508750"/>
            <a:ext cx="209551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76251" y="889000"/>
            <a:ext cx="11239500" cy="50736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5988051" y="6508750"/>
            <a:ext cx="209551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sz="quarter" idx="13"/>
          </p:nvPr>
        </p:nvSpPr>
        <p:spPr>
          <a:xfrm>
            <a:off x="6281350" y="3393907"/>
            <a:ext cx="5362901" cy="29527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sz="quarter" idx="14"/>
          </p:nvPr>
        </p:nvSpPr>
        <p:spPr>
          <a:xfrm>
            <a:off x="6284334" y="444500"/>
            <a:ext cx="5365751" cy="2476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half" idx="15"/>
          </p:nvPr>
        </p:nvSpPr>
        <p:spPr>
          <a:xfrm>
            <a:off x="436569" y="444500"/>
            <a:ext cx="5397501" cy="5905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5988051" y="6508750"/>
            <a:ext cx="209551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5988051" y="6508750"/>
            <a:ext cx="209551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76251" y="153035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76251" y="4445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76251" y="571500"/>
            <a:ext cx="11239500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76251" y="1847850"/>
            <a:ext cx="11239500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44"/>
          <p:cNvSpPr>
            <a:spLocks noGrp="1"/>
          </p:cNvSpPr>
          <p:nvPr>
            <p:ph type="sldNum" sz="quarter" idx="4"/>
          </p:nvPr>
        </p:nvSpPr>
        <p:spPr>
          <a:xfrm>
            <a:off x="5988050" y="6592729"/>
            <a:ext cx="440742" cy="254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5" r:id="rId5"/>
    <p:sldLayoutId id="2147483655" r:id="rId6"/>
    <p:sldLayoutId id="2147483656" r:id="rId7"/>
    <p:sldLayoutId id="2147483657" r:id="rId8"/>
    <p:sldLayoutId id="2147483659" r:id="rId9"/>
    <p:sldLayoutId id="2147483664" r:id="rId10"/>
    <p:sldLayoutId id="2147483661" r:id="rId11"/>
    <p:sldLayoutId id="2147483663" r:id="rId12"/>
  </p:sldLayoutIdLst>
  <p:transition spd="med"/>
  <p:hf hdr="0" ftr="0" dt="0"/>
  <p:txStyles>
    <p:titleStyle>
      <a:lvl1pPr marL="0" marR="0" indent="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chemeClr val="bg1"/>
          </a:solidFill>
          <a:uFillTx/>
          <a:latin typeface="Gill Sans MT" charset="0"/>
          <a:ea typeface="Gill Sans MT" charset="0"/>
          <a:cs typeface="Gill Sans MT" charset="0"/>
          <a:sym typeface="Lantinghei SC Extralight"/>
        </a:defRPr>
      </a:lvl1pPr>
      <a:lvl2pPr marL="0" marR="0" indent="1143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2pPr>
      <a:lvl3pPr marL="0" marR="0" indent="2286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3pPr>
      <a:lvl4pPr marL="0" marR="0" indent="3429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4pPr>
      <a:lvl5pPr marL="0" marR="0" indent="4572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5pPr>
      <a:lvl6pPr marL="0" marR="0" indent="5715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6pPr>
      <a:lvl7pPr marL="0" marR="0" indent="6858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7pPr>
      <a:lvl8pPr marL="0" marR="0" indent="8001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8pPr>
      <a:lvl9pPr marL="0" marR="0" indent="9144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9pPr>
    </p:titleStyle>
    <p:bodyStyle>
      <a:lvl1pPr marL="3048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1pPr>
      <a:lvl2pPr marL="6096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2pPr>
      <a:lvl3pPr marL="9144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3pPr>
      <a:lvl4pPr marL="12192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4pPr>
      <a:lvl5pPr marL="15240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5pPr>
      <a:lvl6pPr marL="18288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21336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24384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27432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76251" y="153035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76251" y="444500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76251" y="571500"/>
            <a:ext cx="11239500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76251" y="1847850"/>
            <a:ext cx="11239500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65">
            <a:extLst>
              <a:ext uri="{FF2B5EF4-FFF2-40B4-BE49-F238E27FC236}">
                <a16:creationId xmlns:a16="http://schemas.microsoft.com/office/drawing/2014/main" id="{48DD6E92-42C0-F547-B840-4212E280D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29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ransition spd="med"/>
  <p:hf hdr="0" ftr="0" dt="0"/>
  <p:txStyles>
    <p:titleStyle>
      <a:lvl1pPr marL="0" marR="0" indent="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chemeClr val="bg1"/>
          </a:solidFill>
          <a:uFillTx/>
          <a:latin typeface="Gill Sans MT" charset="0"/>
          <a:ea typeface="Gill Sans MT" charset="0"/>
          <a:cs typeface="Gill Sans MT" charset="0"/>
          <a:sym typeface="Lantinghei SC Extralight"/>
        </a:defRPr>
      </a:lvl1pPr>
      <a:lvl2pPr marL="0" marR="0" indent="1143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2pPr>
      <a:lvl3pPr marL="0" marR="0" indent="2286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3pPr>
      <a:lvl4pPr marL="0" marR="0" indent="3429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4pPr>
      <a:lvl5pPr marL="0" marR="0" indent="4572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5pPr>
      <a:lvl6pPr marL="0" marR="0" indent="5715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6pPr>
      <a:lvl7pPr marL="0" marR="0" indent="6858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7pPr>
      <a:lvl8pPr marL="0" marR="0" indent="8001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8pPr>
      <a:lvl9pPr marL="0" marR="0" indent="914400" algn="ctr" defTabSz="412750" latinLnBrk="0">
        <a:lnSpc>
          <a:spcPct val="90000"/>
        </a:lnSpc>
        <a:spcBef>
          <a:spcPts val="1150"/>
        </a:spcBef>
        <a:spcAft>
          <a:spcPts val="0"/>
        </a:spcAft>
        <a:buClrTx/>
        <a:buSzTx/>
        <a:buFontTx/>
        <a:buNone/>
        <a:tabLst/>
        <a:defRPr sz="4900" b="0" i="0" u="none" strike="noStrike" cap="none" spc="0" baseline="0">
          <a:ln>
            <a:noFill/>
          </a:ln>
          <a:solidFill>
            <a:srgbClr val="D93E2B"/>
          </a:solidFill>
          <a:uFillTx/>
          <a:latin typeface="Lantinghei SC Extralight"/>
          <a:ea typeface="Lantinghei SC Extralight"/>
          <a:cs typeface="Lantinghei SC Extralight"/>
          <a:sym typeface="Lantinghei SC Extralight"/>
        </a:defRPr>
      </a:lvl9pPr>
    </p:titleStyle>
    <p:bodyStyle>
      <a:lvl1pPr marL="3048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1pPr>
      <a:lvl2pPr marL="6096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2pPr>
      <a:lvl3pPr marL="9144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3pPr>
      <a:lvl4pPr marL="12192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4pPr>
      <a:lvl5pPr marL="15240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Gill Sans MT" charset="0"/>
          <a:ea typeface="Gill Sans MT" charset="0"/>
          <a:cs typeface="Gill Sans MT" charset="0"/>
          <a:sym typeface="Palatino"/>
        </a:defRPr>
      </a:lvl5pPr>
      <a:lvl6pPr marL="18288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21336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24384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2743200" marR="0" indent="-304800" algn="l" defTabSz="412750" rtl="0" latinLnBrk="0">
        <a:lnSpc>
          <a:spcPct val="100000"/>
        </a:lnSpc>
        <a:spcBef>
          <a:spcPts val="17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69" y="2299755"/>
            <a:ext cx="11819045" cy="16700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432FF"/>
                </a:solidFill>
              </a:rPr>
              <a:t>PeeK</a:t>
            </a:r>
            <a:r>
              <a:rPr lang="en-US" dirty="0">
                <a:solidFill>
                  <a:srgbClr val="0432FF"/>
                </a:solidFill>
              </a:rPr>
              <a:t>: A Prune-Centric Approach for </a:t>
            </a:r>
            <a:r>
              <a:rPr lang="en-US" i="1" dirty="0">
                <a:solidFill>
                  <a:srgbClr val="0432FF"/>
                </a:solidFill>
              </a:rPr>
              <a:t>K</a:t>
            </a:r>
            <a:r>
              <a:rPr lang="en-US" dirty="0">
                <a:solidFill>
                  <a:srgbClr val="0432FF"/>
                </a:solidFill>
              </a:rPr>
              <a:t> Shortest Path Computation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0465" y="4514905"/>
            <a:ext cx="10944808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l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    Wang Feng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,     </a:t>
            </a:r>
            <a:r>
              <a:rPr lang="en-US" sz="3200" dirty="0" err="1">
                <a:solidFill>
                  <a:schemeClr val="tx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Shiyang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 Chen,       Hang Liu,         </a:t>
            </a:r>
            <a:r>
              <a:rPr lang="en-US" sz="3200" dirty="0" err="1">
                <a:solidFill>
                  <a:schemeClr val="tx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Yuede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 Ji</a:t>
            </a:r>
          </a:p>
        </p:txBody>
      </p:sp>
      <p:pic>
        <p:nvPicPr>
          <p:cNvPr id="6" name="Picture 2" descr="Rutgers University Logo and symbol, meaning, history, PNG, brand">
            <a:extLst>
              <a:ext uri="{FF2B5EF4-FFF2-40B4-BE49-F238E27FC236}">
                <a16:creationId xmlns:a16="http://schemas.microsoft.com/office/drawing/2014/main" id="{00F860C2-80F9-8C4F-AD65-63B52898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39" y="5230368"/>
            <a:ext cx="2264116" cy="61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C33030-98E3-7D41-9722-2D5C12D6E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626" y="5230368"/>
            <a:ext cx="1546550" cy="701102"/>
          </a:xfrm>
          <a:prstGeom prst="rect">
            <a:avLst/>
          </a:prstGeom>
        </p:spPr>
      </p:pic>
      <p:pic>
        <p:nvPicPr>
          <p:cNvPr id="10" name="Picture 2" descr="Rutgers University Logo and symbol, meaning, history, PNG, brand">
            <a:extLst>
              <a:ext uri="{FF2B5EF4-FFF2-40B4-BE49-F238E27FC236}">
                <a16:creationId xmlns:a16="http://schemas.microsoft.com/office/drawing/2014/main" id="{5B42F95E-9C70-9749-995C-C5E56A2D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646" y="5230368"/>
            <a:ext cx="2264116" cy="61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73F7B-9395-F04D-8798-9FF423DD0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964" y="5230368"/>
            <a:ext cx="1546550" cy="701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062502-F3F1-9E46-914D-FE4C9F3D8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11746"/>
            <a:ext cx="1545427" cy="535748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0250F4F-6D33-7E0B-BB91-CA7550374F10}"/>
              </a:ext>
            </a:extLst>
          </p:cNvPr>
          <p:cNvSpPr txBox="1">
            <a:spLocks/>
          </p:cNvSpPr>
          <p:nvPr/>
        </p:nvSpPr>
        <p:spPr>
          <a:xfrm>
            <a:off x="11405753" y="6575314"/>
            <a:ext cx="449820" cy="272180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1143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2pPr>
            <a:lvl3pPr marL="0" marR="0" indent="2286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3pPr>
            <a:lvl4pPr marL="0" marR="0" indent="3429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4pPr>
            <a:lvl5pPr marL="0" marR="0" indent="4572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5pPr>
            <a:lvl6pPr marL="0" marR="0" indent="5715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6pPr>
            <a:lvl7pPr marL="0" marR="0" indent="6858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7pPr>
            <a:lvl8pPr marL="0" marR="0" indent="8001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8pPr>
            <a:lvl9pPr marL="0" marR="0" indent="91440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>
              <a:defRPr/>
            </a:pPr>
            <a:fld id="{86CB4B4D-7CA3-9044-876B-883B54F8677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11361"/>
      </p:ext>
    </p:extLst>
  </p:cSld>
  <p:clrMapOvr>
    <a:masterClrMapping/>
  </p:clrMapOvr>
  <p:transition spd="med" advTm="1156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3D78-5DA8-3740-B361-5FE3DBE6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#3: Parallel </a:t>
            </a:r>
            <a:r>
              <a:rPr lang="en-US" dirty="0" err="1"/>
              <a:t>PeeK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EB6B-02DA-D54E-9F90-15E3AEE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951929"/>
            <a:ext cx="11239501" cy="2938936"/>
          </a:xfrm>
        </p:spPr>
        <p:txBody>
          <a:bodyPr>
            <a:normAutofit/>
          </a:bodyPr>
          <a:lstStyle/>
          <a:p>
            <a:r>
              <a:rPr lang="en-US" dirty="0"/>
              <a:t>Data parallel</a:t>
            </a:r>
          </a:p>
          <a:p>
            <a:r>
              <a:rPr lang="en-US" dirty="0"/>
              <a:t>Task parallel</a:t>
            </a:r>
          </a:p>
          <a:p>
            <a:r>
              <a:rPr lang="en-US" dirty="0"/>
              <a:t>Shared-memory </a:t>
            </a:r>
            <a:r>
              <a:rPr lang="en-US" dirty="0" err="1"/>
              <a:t>PeeK</a:t>
            </a:r>
            <a:endParaRPr lang="en-US" dirty="0"/>
          </a:p>
          <a:p>
            <a:r>
              <a:rPr lang="en-US" dirty="0"/>
              <a:t>Distributed </a:t>
            </a:r>
            <a:r>
              <a:rPr lang="en-US" dirty="0" err="1"/>
              <a:t>PeeK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B231-B25F-EF4B-810C-F9595E2F1A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9DCAD3-22EB-C842-80E8-31C5DCC3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362" y="4058030"/>
            <a:ext cx="7093208" cy="27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0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3D78-5DA8-3740-B361-5FE3DBE6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EB6B-02DA-D54E-9F90-15E3AEE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4982295" cy="4858844"/>
          </a:xfrm>
        </p:spPr>
        <p:txBody>
          <a:bodyPr/>
          <a:lstStyle/>
          <a:p>
            <a:r>
              <a:rPr lang="en-US" dirty="0"/>
              <a:t>Experiment setting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B231-B25F-EF4B-810C-F9595E2F1A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B24E4-21A9-DD4B-AE7D-CEA2D12EC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50" y="2263163"/>
            <a:ext cx="6485943" cy="28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45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3D78-5DA8-3740-B361-5FE3DBE6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EB6B-02DA-D54E-9F90-15E3AEE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11027288" cy="2312565"/>
          </a:xfrm>
        </p:spPr>
        <p:txBody>
          <a:bodyPr/>
          <a:lstStyle/>
          <a:p>
            <a:r>
              <a:rPr lang="en-US" dirty="0" err="1"/>
              <a:t>PeeK</a:t>
            </a:r>
            <a:r>
              <a:rPr lang="en-US" dirty="0"/>
              <a:t> outperforms all the other algorithms for both parallel and serial executions.</a:t>
            </a:r>
          </a:p>
          <a:p>
            <a:r>
              <a:rPr lang="en-US" dirty="0" err="1"/>
              <a:t>PeeK</a:t>
            </a:r>
            <a:r>
              <a:rPr lang="en-US" dirty="0"/>
              <a:t> achieves more speedup for larger K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B231-B25F-EF4B-810C-F9595E2F1A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DA25273D-EFC4-684A-B9F6-8552E6D197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2" y="4125932"/>
            <a:ext cx="4870839" cy="2312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FE663-5A32-E947-B98A-A0B62948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396" y="3464203"/>
            <a:ext cx="4736317" cy="29742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46B816-BEC6-43D7-C5A5-9852A85CF7CF}"/>
              </a:ext>
            </a:extLst>
          </p:cNvPr>
          <p:cNvSpPr txBox="1"/>
          <p:nvPr/>
        </p:nvSpPr>
        <p:spPr>
          <a:xfrm>
            <a:off x="1497874" y="6438497"/>
            <a:ext cx="349213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Parallel runtime (s)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B7E3C9-1A96-34A2-292D-909259A7B085}"/>
              </a:ext>
            </a:extLst>
          </p:cNvPr>
          <p:cNvSpPr txBox="1"/>
          <p:nvPr/>
        </p:nvSpPr>
        <p:spPr>
          <a:xfrm>
            <a:off x="7524756" y="6438497"/>
            <a:ext cx="349213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Serial runtime (s)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4925755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3D78-5DA8-3740-B361-5FE3DBE6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EB6B-02DA-D54E-9F90-15E3AEE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11239501" cy="3508951"/>
          </a:xfrm>
        </p:spPr>
        <p:txBody>
          <a:bodyPr/>
          <a:lstStyle/>
          <a:p>
            <a:r>
              <a:rPr lang="en-US" dirty="0"/>
              <a:t>Two techniques are tested against baseline (</a:t>
            </a:r>
            <a:r>
              <a:rPr lang="en-US" dirty="0" err="1"/>
              <a:t>OptYen</a:t>
            </a:r>
            <a:r>
              <a:rPr lang="en-US" dirty="0"/>
              <a:t>).</a:t>
            </a:r>
          </a:p>
          <a:p>
            <a:r>
              <a:rPr lang="en-US" dirty="0"/>
              <a:t>K upper bound pruning technique contributes more than adaptive graph compaction.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B231-B25F-EF4B-810C-F9595E2F1A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CA12D-97F8-8642-9645-121B807C9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" y="5131813"/>
            <a:ext cx="5578536" cy="1369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B14DD-41AD-AF40-BD8F-E8F29B590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46" y="5094128"/>
            <a:ext cx="6337222" cy="14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023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FA44-A728-2447-AC84-B9BF3265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Shared-Memory Scalability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E4260-9432-4C4D-819E-BCE2F8AB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11239501" cy="2756903"/>
          </a:xfrm>
        </p:spPr>
        <p:txBody>
          <a:bodyPr/>
          <a:lstStyle/>
          <a:p>
            <a:r>
              <a:rPr lang="en-US" dirty="0" err="1"/>
              <a:t>PeeK</a:t>
            </a:r>
            <a:r>
              <a:rPr lang="en-US" dirty="0"/>
              <a:t> shows a stable speedup increase when the thread count also increases.</a:t>
            </a:r>
          </a:p>
          <a:p>
            <a:r>
              <a:rPr lang="en-US" dirty="0" err="1"/>
              <a:t>PeeK</a:t>
            </a:r>
            <a:r>
              <a:rPr lang="en-US" dirty="0"/>
              <a:t> with 32 threads achieves 4* speedup on average, and highest speedup is 4.8* for graph GT.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4D4B-828B-3441-8DD7-30EA058CCB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7B2060-DF9F-CB39-93CC-F693D946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10" y="5028698"/>
            <a:ext cx="11563263" cy="16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320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FA44-A728-2447-AC84-B9BF3265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Scalability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E4260-9432-4C4D-819E-BCE2F8AB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11239501" cy="299203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he performance of </a:t>
            </a:r>
            <a:r>
              <a:rPr lang="en-US" dirty="0" err="1"/>
              <a:t>PeeK</a:t>
            </a:r>
            <a:r>
              <a:rPr lang="en-US" dirty="0"/>
              <a:t> stably improves with the increase of computing nodes and cores.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4D4B-828B-3441-8DD7-30EA058CCB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C178C0-D322-36CA-5CD8-E91A4B68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78" y="4991143"/>
            <a:ext cx="11646643" cy="15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01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F7B5-B409-7243-BDC0-F775A373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086AA-DF92-E947-B42E-E7BE36450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upper bound pruning is the key contribution, which impacts a lot to KSP computation.</a:t>
            </a:r>
          </a:p>
          <a:p>
            <a:r>
              <a:rPr lang="en-US" dirty="0" err="1"/>
              <a:t>PeeK</a:t>
            </a:r>
            <a:r>
              <a:rPr lang="en-US" dirty="0"/>
              <a:t> can integrate with existing KSP algorithms to boost their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BE8C2-0359-0E43-AC37-BD8F72B2D6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59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ABA9-7391-DF42-9EC7-2CBBFC77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B5310-20B1-CF49-B03F-D88E5121B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0"/>
            <a:ext cx="11239501" cy="26223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Thank the anonymous reviewers for their valuable suggestions.</a:t>
            </a:r>
          </a:p>
          <a:p>
            <a:r>
              <a:rPr lang="en-US" dirty="0"/>
              <a:t>Express our grateful thanks to the authors of </a:t>
            </a:r>
            <a:r>
              <a:rPr lang="en-US" dirty="0" err="1"/>
              <a:t>OptYen</a:t>
            </a:r>
            <a:r>
              <a:rPr lang="en-US" dirty="0"/>
              <a:t> for sharing the source code with us.</a:t>
            </a:r>
          </a:p>
          <a:p>
            <a:r>
              <a:rPr lang="en-US" dirty="0"/>
              <a:t>It is not the final version.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https://github.com/SC-Lab-Go/PeeK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ABD62-F9FE-6C42-9DA7-702D5A87BD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403C4-128C-9A40-A30A-983CB2908E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89" y="3862726"/>
            <a:ext cx="2224821" cy="22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275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 rotWithShape="1">
          <a:blip r:embed="rId3"/>
          <a:srcRect l="2768" t="5903" r="2518" b="8504"/>
          <a:stretch/>
        </p:blipFill>
        <p:spPr>
          <a:xfrm>
            <a:off x="7231305" y="1018714"/>
            <a:ext cx="4480560" cy="2523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9C90AC-FCD1-0D4E-B1CB-9DA1E5BA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is Everywhere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/>
          <a:srcRect l="2651" t="3202" r="3257" b="6444"/>
          <a:stretch/>
        </p:blipFill>
        <p:spPr>
          <a:xfrm>
            <a:off x="478194" y="1121351"/>
            <a:ext cx="4484446" cy="2523744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154" r="-171"/>
          <a:stretch/>
        </p:blipFill>
        <p:spPr>
          <a:xfrm>
            <a:off x="480137" y="4320488"/>
            <a:ext cx="4480560" cy="2527006"/>
          </a:xfrm>
          <a:prstGeom prst="rect">
            <a:avLst/>
          </a:prstGeom>
          <a:effectLst>
            <a:outerShdw sx="1000" sy="1000" algn="tl" rotWithShape="0">
              <a:prstClr val="black"/>
            </a:outerShdw>
          </a:effectLst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r="4361" b="4921"/>
          <a:stretch/>
        </p:blipFill>
        <p:spPr>
          <a:xfrm>
            <a:off x="7150103" y="4320488"/>
            <a:ext cx="4480560" cy="25237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B942EE9-AAE7-9840-BD94-D9957E0DB7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753" y="6575314"/>
            <a:ext cx="449820" cy="272180"/>
          </a:xfrm>
        </p:spPr>
        <p:txBody>
          <a:bodyPr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Palatino"/>
                <a:ea typeface="Palatino"/>
                <a:sym typeface="Palatino"/>
              </a:rPr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Palatino"/>
              <a:ea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3408607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BB63-B5A3-1247-8CF0-BFAFEBBF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</a:t>
            </a:r>
            <a:r>
              <a:rPr lang="en-US" i="1" dirty="0"/>
              <a:t>K</a:t>
            </a:r>
            <a:r>
              <a:rPr lang="en-US" dirty="0"/>
              <a:t> Shortest Path (KSP)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2FCD4-3C62-7649-97BF-B20CA412F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6867079" cy="485884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K shortest path (KSP)</a:t>
            </a:r>
            <a:r>
              <a:rPr lang="en-US" dirty="0"/>
              <a:t> algorithm aims to find the top-</a:t>
            </a:r>
            <a:r>
              <a:rPr lang="en-US" i="1" dirty="0"/>
              <a:t>K</a:t>
            </a:r>
            <a:r>
              <a:rPr lang="en-US" dirty="0"/>
              <a:t> shortest paths from the </a:t>
            </a:r>
            <a:r>
              <a:rPr lang="en-US" i="1" dirty="0">
                <a:solidFill>
                  <a:srgbClr val="0432FF"/>
                </a:solidFill>
              </a:rPr>
              <a:t>source vertex s </a:t>
            </a:r>
            <a:r>
              <a:rPr lang="en-US" dirty="0"/>
              <a:t>to the </a:t>
            </a:r>
            <a:r>
              <a:rPr lang="en-US" i="1" dirty="0">
                <a:solidFill>
                  <a:srgbClr val="0432FF"/>
                </a:solidFill>
              </a:rPr>
              <a:t>target vertex 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2FE14-4696-3246-94E5-1B56918F0E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42FF8B6-2139-F644-B7F7-F4FD04379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055" y="1240331"/>
            <a:ext cx="3313696" cy="47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856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296D-EC50-DF41-80CA-98674ABC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7417D-9745-E94B-AAB5-D300AD3E1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11239501" cy="2501245"/>
          </a:xfrm>
        </p:spPr>
        <p:txBody>
          <a:bodyPr>
            <a:normAutofit/>
          </a:bodyPr>
          <a:lstStyle/>
          <a:p>
            <a:r>
              <a:rPr lang="en-US" dirty="0"/>
              <a:t>Key observation:  Top-</a:t>
            </a:r>
            <a:r>
              <a:rPr lang="en-US" i="1" dirty="0"/>
              <a:t>K</a:t>
            </a:r>
            <a:r>
              <a:rPr lang="en-US" dirty="0"/>
              <a:t> shortest paths only cover an </a:t>
            </a:r>
            <a:r>
              <a:rPr lang="en-US" i="1" dirty="0">
                <a:solidFill>
                  <a:srgbClr val="0432FF"/>
                </a:solidFill>
              </a:rPr>
              <a:t>extremely small portion </a:t>
            </a:r>
            <a:r>
              <a:rPr lang="en-US" dirty="0"/>
              <a:t>of the original graph, even for very large </a:t>
            </a:r>
            <a:r>
              <a:rPr lang="en-US" i="1" dirty="0"/>
              <a:t>K</a:t>
            </a:r>
            <a:r>
              <a:rPr lang="en-US" dirty="0"/>
              <a:t> values.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GAP-twitter with 61.6M vertices and 1.5B edges.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EA2D0-D2FB-7A43-9506-2B2558EFFC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BF73B-D1F6-7242-BF66-45773E09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58" y="4336767"/>
            <a:ext cx="6109367" cy="223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878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F507-1989-2B40-8C6C-23DE905F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PeeK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736FC-3CF6-104A-A72C-50308A0E7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0"/>
            <a:ext cx="11239501" cy="2188669"/>
          </a:xfrm>
        </p:spPr>
        <p:txBody>
          <a:bodyPr>
            <a:noAutofit/>
          </a:bodyPr>
          <a:lstStyle/>
          <a:p>
            <a:r>
              <a:rPr lang="en-US" dirty="0" err="1"/>
              <a:t>PeeK</a:t>
            </a:r>
            <a:endParaRPr lang="en-US" dirty="0"/>
          </a:p>
          <a:p>
            <a:pPr lvl="1"/>
            <a:r>
              <a:rPr lang="en-US" dirty="0"/>
              <a:t>Step 1: K upper bound pruning.</a:t>
            </a:r>
          </a:p>
          <a:p>
            <a:pPr lvl="1"/>
            <a:r>
              <a:rPr lang="en-US" dirty="0"/>
              <a:t>Step 2: Adaptive graph compaction.</a:t>
            </a:r>
          </a:p>
          <a:p>
            <a:pPr lvl="1"/>
            <a:r>
              <a:rPr lang="en-US" dirty="0"/>
              <a:t>Step 3: KSP computation.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72510-5074-8444-B0FE-5C4DE370D2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3C76C-699C-7149-923F-37811B1D1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58" y="3905767"/>
            <a:ext cx="9560066" cy="23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327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3D78-5DA8-3740-B361-5FE3DBE6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#1: K Upper Bound Pruning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EB6B-02DA-D54E-9F90-15E3AEE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11239501" cy="2650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 upper bound pruning</a:t>
            </a:r>
          </a:p>
          <a:p>
            <a:pPr lvl="1"/>
            <a:r>
              <a:rPr lang="en-US" dirty="0"/>
              <a:t>Step 1: SSSP computation based on </a:t>
            </a:r>
            <a:r>
              <a:rPr lang="en-US" dirty="0">
                <a:solidFill>
                  <a:srgbClr val="0432FF"/>
                </a:solidFill>
              </a:rPr>
              <a:t>source</a:t>
            </a:r>
            <a:r>
              <a:rPr lang="en-US" dirty="0"/>
              <a:t> vertex.</a:t>
            </a:r>
          </a:p>
          <a:p>
            <a:pPr lvl="1"/>
            <a:r>
              <a:rPr lang="en-US" altLang="zh-CN" dirty="0"/>
              <a:t>Step 2: SSSP computation based on </a:t>
            </a:r>
            <a:r>
              <a:rPr lang="en-US" altLang="zh-CN" dirty="0">
                <a:solidFill>
                  <a:srgbClr val="0432FF"/>
                </a:solidFill>
              </a:rPr>
              <a:t>target</a:t>
            </a:r>
            <a:r>
              <a:rPr lang="en-US" altLang="zh-CN" dirty="0"/>
              <a:t> vertex.</a:t>
            </a:r>
          </a:p>
          <a:p>
            <a:pPr lvl="1"/>
            <a:r>
              <a:rPr lang="en-US" altLang="zh-CN" dirty="0"/>
              <a:t>Step 3: Sum up two distances of each node based on two SSSP trees to find out K upper bound.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B231-B25F-EF4B-810C-F9595E2F1A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80" name="Picture 379">
            <a:extLst>
              <a:ext uri="{FF2B5EF4-FFF2-40B4-BE49-F238E27FC236}">
                <a16:creationId xmlns:a16="http://schemas.microsoft.com/office/drawing/2014/main" id="{E40D08C0-A155-E047-9DCE-8D7F0DED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61" y="4002638"/>
            <a:ext cx="8923305" cy="28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93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3D78-5DA8-3740-B361-5FE3DBE6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#1: K Upper Bound Pruning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EB6B-02DA-D54E-9F90-15E3AEE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11239501" cy="2701048"/>
          </a:xfrm>
        </p:spPr>
        <p:txBody>
          <a:bodyPr/>
          <a:lstStyle/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Pruning 98.4% vertices and 97.7% edges on average for k equaling to 8.</a:t>
            </a:r>
          </a:p>
          <a:p>
            <a:pPr lvl="1"/>
            <a:r>
              <a:rPr lang="en-US" altLang="zh-CN" dirty="0"/>
              <a:t>Pruning 97.7% vertices and 96.6% edges on average for k equaling to 128.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B231-B25F-EF4B-810C-F9595E2F1A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A9E64-28E5-5440-B341-6ED93969D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6" y="4825945"/>
            <a:ext cx="5756174" cy="1306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173EC-E21A-C446-9FF1-E99DD5044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918824"/>
            <a:ext cx="5895997" cy="12270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CD8160-4DE6-983F-D2C8-8C4F564D7871}"/>
              </a:ext>
            </a:extLst>
          </p:cNvPr>
          <p:cNvSpPr txBox="1"/>
          <p:nvPr/>
        </p:nvSpPr>
        <p:spPr>
          <a:xfrm>
            <a:off x="1450428" y="6312181"/>
            <a:ext cx="306639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K = 8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8FD182-AEB4-3072-70E9-B844FE7A2A0A}"/>
              </a:ext>
            </a:extLst>
          </p:cNvPr>
          <p:cNvSpPr txBox="1"/>
          <p:nvPr/>
        </p:nvSpPr>
        <p:spPr>
          <a:xfrm>
            <a:off x="7581745" y="6312180"/>
            <a:ext cx="306639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K = 128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7410308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3D78-5DA8-3740-B361-5FE3DBE6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#2: Adaptive Graph Compaction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EB6B-02DA-D54E-9F90-15E3AEE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0"/>
            <a:ext cx="11239501" cy="30442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Unique graph compaction patterns</a:t>
            </a:r>
          </a:p>
          <a:p>
            <a:pPr lvl="1"/>
            <a:r>
              <a:rPr lang="en-US" dirty="0"/>
              <a:t>Only involving vertex and edges deletion, not insertion.</a:t>
            </a:r>
          </a:p>
          <a:p>
            <a:pPr lvl="1"/>
            <a:r>
              <a:rPr lang="en-US" dirty="0"/>
              <a:t>The graph is updated three times, i.e., two SSSPs and K upper bound pruning.</a:t>
            </a:r>
          </a:p>
          <a:p>
            <a:r>
              <a:rPr lang="en-US" dirty="0"/>
              <a:t>Two compaction strategies</a:t>
            </a:r>
          </a:p>
          <a:p>
            <a:pPr lvl="1"/>
            <a:r>
              <a:rPr lang="en-US" dirty="0"/>
              <a:t>Edge swap-based compaction.</a:t>
            </a:r>
          </a:p>
          <a:p>
            <a:pPr lvl="1"/>
            <a:r>
              <a:rPr lang="en-US" dirty="0"/>
              <a:t>Graph regeneration-based compaction.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B231-B25F-EF4B-810C-F9595E2F1A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D39EF72E-AF67-CD49-B8D4-E6EF6FF5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3" y="4428054"/>
            <a:ext cx="10754194" cy="21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531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3D78-5DA8-3740-B361-5FE3DBE6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#2: Adaptive Graph Compaction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EB6B-02DA-D54E-9F90-15E3AEE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72" y="1240331"/>
            <a:ext cx="11239501" cy="2539189"/>
          </a:xfrm>
        </p:spPr>
        <p:txBody>
          <a:bodyPr/>
          <a:lstStyle/>
          <a:p>
            <a:r>
              <a:rPr lang="en-US" dirty="0"/>
              <a:t>Graph compactions comparison:</a:t>
            </a:r>
          </a:p>
          <a:p>
            <a:pPr lvl="1"/>
            <a:r>
              <a:rPr lang="en-US" dirty="0"/>
              <a:t>Status array-based (baseline)</a:t>
            </a:r>
          </a:p>
          <a:p>
            <a:pPr lvl="1"/>
            <a:r>
              <a:rPr lang="en-US" dirty="0"/>
              <a:t>Edge swap-based</a:t>
            </a:r>
          </a:p>
          <a:p>
            <a:pPr lvl="1"/>
            <a:r>
              <a:rPr lang="en-US"/>
              <a:t>Graph regeneration-based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B231-B25F-EF4B-810C-F9595E2F1A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8F138-E20F-9242-9D94-5D5D3FED0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92" y="4149355"/>
            <a:ext cx="8923824" cy="24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410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143367</TotalTime>
  <Words>725</Words>
  <Application>Microsoft Office PowerPoint</Application>
  <PresentationFormat>宽屏</PresentationFormat>
  <Paragraphs>97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Bodoni SvtyTwo ITC TT-Book</vt:lpstr>
      <vt:lpstr>Helvetica Neue</vt:lpstr>
      <vt:lpstr>Lantinghei SC Extralight</vt:lpstr>
      <vt:lpstr>Palatino</vt:lpstr>
      <vt:lpstr>Zapf Dingbats</vt:lpstr>
      <vt:lpstr>Arial</vt:lpstr>
      <vt:lpstr>Gill Sans MT</vt:lpstr>
      <vt:lpstr>Helvetica</vt:lpstr>
      <vt:lpstr>New_Template4</vt:lpstr>
      <vt:lpstr>2_New_Template4</vt:lpstr>
      <vt:lpstr>PeeK: A Prune-Centric Approach for K Shortest Path Computation</vt:lpstr>
      <vt:lpstr>Graph is Everywhere</vt:lpstr>
      <vt:lpstr>Top-K Shortest Path (KSP)</vt:lpstr>
      <vt:lpstr>Motivation</vt:lpstr>
      <vt:lpstr>Overview of PeeK</vt:lpstr>
      <vt:lpstr>Contribution #1: K Upper Bound Pruning</vt:lpstr>
      <vt:lpstr>Contribution #1: K Upper Bound Pruning</vt:lpstr>
      <vt:lpstr>Contribution #2: Adaptive Graph Compaction</vt:lpstr>
      <vt:lpstr>Contribution #2: Adaptive Graph Compaction</vt:lpstr>
      <vt:lpstr>Contribution #3: Parallel PeeK</vt:lpstr>
      <vt:lpstr>Experiment</vt:lpstr>
      <vt:lpstr>Performance Comparison</vt:lpstr>
      <vt:lpstr>Technique Benefits</vt:lpstr>
      <vt:lpstr>Shared-Memory Scalability</vt:lpstr>
      <vt:lpstr>Distributed Scalability</vt:lpstr>
      <vt:lpstr>Key Takeaway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PeeK: A Prune-Centric Approach for K Shortest Path Computation</dc:title>
  <cp:lastModifiedBy>fengwang</cp:lastModifiedBy>
  <cp:revision>5182</cp:revision>
  <cp:lastPrinted>2018-04-17T17:46:21Z</cp:lastPrinted>
  <dcterms:created xsi:type="dcterms:W3CDTF">2018-03-20T17:49:09Z</dcterms:created>
  <dcterms:modified xsi:type="dcterms:W3CDTF">2023-08-31T04:00:20Z</dcterms:modified>
</cp:coreProperties>
</file>